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90" r:id="rId8"/>
    <p:sldId id="291" r:id="rId9"/>
    <p:sldId id="292" r:id="rId10"/>
    <p:sldId id="265" r:id="rId11"/>
    <p:sldId id="272" r:id="rId12"/>
    <p:sldId id="276" r:id="rId13"/>
    <p:sldId id="273" r:id="rId14"/>
    <p:sldId id="274" r:id="rId15"/>
    <p:sldId id="281" r:id="rId16"/>
    <p:sldId id="275" r:id="rId17"/>
    <p:sldId id="277" r:id="rId18"/>
    <p:sldId id="278" r:id="rId19"/>
    <p:sldId id="293" r:id="rId20"/>
    <p:sldId id="285" r:id="rId21"/>
    <p:sldId id="279" r:id="rId22"/>
    <p:sldId id="280" r:id="rId23"/>
    <p:sldId id="284" r:id="rId24"/>
    <p:sldId id="282" r:id="rId25"/>
    <p:sldId id="286" r:id="rId26"/>
    <p:sldId id="287" r:id="rId27"/>
    <p:sldId id="294" r:id="rId28"/>
    <p:sldId id="296" r:id="rId29"/>
    <p:sldId id="295" r:id="rId30"/>
    <p:sldId id="297" r:id="rId31"/>
    <p:sldId id="264" r:id="rId32"/>
    <p:sldId id="266" r:id="rId33"/>
    <p:sldId id="268" r:id="rId34"/>
    <p:sldId id="269" r:id="rId35"/>
    <p:sldId id="267" r:id="rId36"/>
    <p:sldId id="270" r:id="rId37"/>
    <p:sldId id="271" r:id="rId38"/>
    <p:sldId id="283" r:id="rId39"/>
    <p:sldId id="288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12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24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88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1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32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91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62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45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12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3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08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AF65-62E2-463C-B7A3-76B236C2F103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CBA47-CC56-460B-8955-8930B4739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87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kmIEqFkK9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1.png"/><Relationship Id="rId4" Type="http://schemas.openxmlformats.org/officeDocument/2006/relationships/image" Target="../media/image5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anchor="ctr"/>
          <a:lstStyle/>
          <a:p>
            <a:r>
              <a:rPr lang="zh-TW" altLang="en-US" dirty="0"/>
              <a:t>林思</a:t>
            </a:r>
            <a:r>
              <a:rPr lang="zh-TW" altLang="en-US" dirty="0" smtClean="0"/>
              <a:t>涵</a:t>
            </a:r>
            <a:endParaRPr lang="en-US" altLang="zh-TW" dirty="0" smtClean="0"/>
          </a:p>
          <a:p>
            <a:r>
              <a:rPr lang="en-US" altLang="zh-TW" dirty="0" smtClean="0"/>
              <a:t>2023/03/28</a:t>
            </a:r>
          </a:p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2022/06/28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3"/>
            <a:ext cx="10629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altLang="zh-TW" dirty="0" smtClean="0"/>
                  <a:t>: </a:t>
                </a:r>
                <a:r>
                  <a:rPr lang="en-US" altLang="zh-TW" dirty="0"/>
                  <a:t>conformations of a given molecule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/>
                  <a:t>如何求取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TW" dirty="0" smtClean="0"/>
                  <a:t>?</a:t>
                </a:r>
              </a:p>
              <a:p>
                <a:pPr lvl="1"/>
                <a:r>
                  <a:rPr lang="en-US" altLang="zh-TW" dirty="0"/>
                  <a:t>the deformation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TW" dirty="0"/>
                  <a:t> parameterized through the expansion in </a:t>
                </a:r>
                <a:r>
                  <a:rPr lang="en-US" altLang="zh-TW" dirty="0">
                    <a:solidFill>
                      <a:schemeClr val="accent2"/>
                    </a:solidFill>
                  </a:rPr>
                  <a:t>Z</a:t>
                </a:r>
                <a:r>
                  <a:rPr lang="en-US" altLang="zh-TW" dirty="0"/>
                  <a:t>ernike </a:t>
                </a:r>
                <a:r>
                  <a:rPr lang="en-US" altLang="zh-TW" dirty="0" smtClean="0"/>
                  <a:t>polynomials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0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 real-valued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generalized </a:t>
            </a:r>
            <a:r>
              <a:rPr lang="en-US" altLang="zh-TW" dirty="0"/>
              <a:t>Zernike polynomials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5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1500" b="1" dirty="0" smtClean="0"/>
              <a:t>2D</a:t>
            </a:r>
            <a:r>
              <a:rPr lang="zh-TW" altLang="en-US" sz="5400" dirty="0" smtClean="0"/>
              <a:t>時，</a:t>
            </a:r>
            <a:r>
              <a:rPr lang="en-US" altLang="zh-TW" sz="5400" dirty="0"/>
              <a:t> 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Zernike</a:t>
            </a:r>
            <a:r>
              <a:rPr lang="zh-TW" altLang="en-US" sz="5400" dirty="0" smtClean="0"/>
              <a:t>與</a:t>
            </a:r>
            <a:r>
              <a:rPr lang="en-US" altLang="zh-TW" sz="5400" dirty="0"/>
              <a:t>Fourier </a:t>
            </a:r>
            <a:r>
              <a:rPr lang="en-US" altLang="zh-TW" sz="5400" dirty="0" smtClean="0"/>
              <a:t>Transform</a:t>
            </a:r>
            <a:r>
              <a:rPr lang="zh-TW" altLang="en-US" sz="5400" dirty="0" smtClean="0"/>
              <a:t>的關係</a:t>
            </a:r>
            <a:r>
              <a:rPr lang="en-US" altLang="zh-TW" sz="5400" dirty="0" smtClean="0"/>
              <a:t> 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85"/>
            <a:ext cx="8361485" cy="5010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106507" y="3648808"/>
                <a:ext cx="3831049" cy="236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Fourier Transform Conventions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Fourier transform </a:t>
                </a:r>
                <a:r>
                  <a:rPr lang="en-US" altLang="zh-TW" b="1" dirty="0"/>
                  <a:t>F</a:t>
                </a:r>
                <a:r>
                  <a:rPr lang="en-US" altLang="zh-TW" dirty="0"/>
                  <a:t> of a </a:t>
                </a:r>
                <a:r>
                  <a:rPr lang="en-US" altLang="zh-TW" dirty="0" smtClean="0"/>
                  <a:t>function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TW" dirty="0" smtClean="0"/>
                  <a:t> is defined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07" y="3648808"/>
                <a:ext cx="3831049" cy="2363019"/>
              </a:xfrm>
              <a:prstGeom prst="rect">
                <a:avLst/>
              </a:prstGeom>
              <a:blipFill>
                <a:blip r:embed="rId3"/>
                <a:stretch>
                  <a:fillRect l="-1433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" y="0"/>
            <a:ext cx="6915150" cy="603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447084" y="228600"/>
                <a:ext cx="3831049" cy="236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/>
                  <a:t>Fourier</a:t>
                </a:r>
                <a:r>
                  <a:rPr lang="en-US" altLang="zh-TW" dirty="0" smtClean="0"/>
                  <a:t> Transform Conventions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Fourier transform </a:t>
                </a:r>
                <a:r>
                  <a:rPr lang="en-US" altLang="zh-TW" b="1" dirty="0"/>
                  <a:t>F</a:t>
                </a:r>
                <a:r>
                  <a:rPr lang="en-US" altLang="zh-TW" dirty="0"/>
                  <a:t> of a </a:t>
                </a:r>
                <a:r>
                  <a:rPr lang="en-US" altLang="zh-TW" dirty="0" smtClean="0"/>
                  <a:t>function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TW" dirty="0" smtClean="0"/>
                  <a:t> is defined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84" y="228600"/>
                <a:ext cx="3831049" cy="2363019"/>
              </a:xfrm>
              <a:prstGeom prst="rect">
                <a:avLst/>
              </a:prstGeom>
              <a:blipFill>
                <a:blip r:embed="rId3"/>
                <a:stretch>
                  <a:fillRect l="-1433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47084" y="3943391"/>
                <a:ext cx="444224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/>
                  <a:t>Zernike</a:t>
                </a:r>
                <a:r>
                  <a:rPr lang="en-US" altLang="zh-TW" dirty="0" smtClean="0"/>
                  <a:t> polynomials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There are even and odd Zernike polynomials.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even Zernike polynomials are defined </a:t>
                </a:r>
                <a:r>
                  <a:rPr lang="en-US" altLang="zh-TW" dirty="0" smtClean="0"/>
                  <a:t>as</a:t>
                </a:r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the odd Zernike polynomials are defined </a:t>
                </a:r>
                <a:r>
                  <a:rPr lang="en-US" altLang="zh-TW" dirty="0" smtClean="0"/>
                  <a:t>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84" y="3943391"/>
                <a:ext cx="4442242" cy="2308324"/>
              </a:xfrm>
              <a:prstGeom prst="rect">
                <a:avLst/>
              </a:prstGeom>
              <a:blipFill>
                <a:blip r:embed="rId4"/>
                <a:stretch>
                  <a:fillRect l="-1236" t="-1583" r="-275" b="-2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47084" y="2886053"/>
                <a:ext cx="3949351" cy="381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Euler's formula: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84" y="2886053"/>
                <a:ext cx="3949351" cy="381451"/>
              </a:xfrm>
              <a:prstGeom prst="rect">
                <a:avLst/>
              </a:prstGeom>
              <a:blipFill>
                <a:blip r:embed="rId5"/>
                <a:stretch>
                  <a:fillRect l="-1391" t="-4762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8159262" y="2250831"/>
            <a:ext cx="0" cy="63522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153401" y="3267504"/>
            <a:ext cx="0" cy="63522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664069" y="6420301"/>
            <a:ext cx="64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Zernike</a:t>
            </a:r>
            <a:r>
              <a:rPr lang="en-US" altLang="zh-TW" dirty="0"/>
              <a:t> </a:t>
            </a:r>
            <a:r>
              <a:rPr lang="en-US" altLang="zh-TW" dirty="0" smtClean="0"/>
              <a:t>polynomials</a:t>
            </a:r>
            <a:r>
              <a:rPr lang="zh-TW" altLang="en-US" dirty="0" smtClean="0"/>
              <a:t> 與 </a:t>
            </a:r>
            <a:r>
              <a:rPr lang="en-US" altLang="zh-TW" b="1" dirty="0"/>
              <a:t>Fourier</a:t>
            </a:r>
            <a:r>
              <a:rPr lang="en-US" altLang="zh-TW" dirty="0"/>
              <a:t> Transform </a:t>
            </a:r>
            <a:r>
              <a:rPr lang="zh-TW" altLang="en-US" dirty="0" smtClean="0"/>
              <a:t>存在某種轉換關係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49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4"/>
              <p:cNvSpPr>
                <a:spLocks noGrp="1"/>
              </p:cNvSpPr>
              <p:nvPr>
                <p:ph type="title"/>
              </p:nvPr>
            </p:nvSpPr>
            <p:spPr>
              <a:xfrm>
                <a:off x="926335" y="2535449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TW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TW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標題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6335" y="2535449"/>
                <a:ext cx="10515600" cy="1325563"/>
              </a:xfrm>
              <a:blipFill>
                <a:blip r:embed="rId2"/>
                <a:stretch>
                  <a:fillRect t="-7373" b="-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2820319" y="1685581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Normalization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75393" y="4483866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Radial Component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87238" y="1685581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Azimuthal Component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此篇用的是</a:t>
            </a:r>
            <a:r>
              <a:rPr lang="en-US" altLang="zh-TW" sz="11500" b="1" dirty="0" smtClean="0"/>
              <a:t>3D</a:t>
            </a:r>
            <a:r>
              <a:rPr lang="zh-TW" altLang="en-US" dirty="0" smtClean="0"/>
              <a:t>下的</a:t>
            </a:r>
            <a:r>
              <a:rPr lang="en-US" altLang="zh-TW" dirty="0" smtClean="0"/>
              <a:t>Zernike</a:t>
            </a:r>
            <a:br>
              <a:rPr lang="en-US" altLang="zh-TW" dirty="0" smtClean="0"/>
            </a:br>
            <a:r>
              <a:rPr lang="en-US" altLang="zh-TW" dirty="0" smtClean="0"/>
              <a:t>Generalized </a:t>
            </a:r>
            <a:r>
              <a:rPr lang="en-US" altLang="zh-TW" dirty="0"/>
              <a:t>Zernike polynomials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506052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2D</a:t>
            </a:r>
            <a:r>
              <a:rPr lang="zh-TW" altLang="en-US" dirty="0" smtClean="0"/>
              <a:t>到</a:t>
            </a:r>
            <a:r>
              <a:rPr lang="en-US" altLang="zh-TW" dirty="0" smtClean="0"/>
              <a:t>3D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513667" y="1027906"/>
                <a:ext cx="584013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Zernike polynomials </a:t>
                </a:r>
                <a:r>
                  <a:rPr lang="en-US" altLang="zh-TW" sz="2000" dirty="0" smtClean="0"/>
                  <a:t>(</a:t>
                </a:r>
                <a:r>
                  <a:rPr lang="en-US" altLang="zh-TW" sz="2800" dirty="0" smtClean="0"/>
                  <a:t>2D</a:t>
                </a:r>
                <a:r>
                  <a:rPr lang="en-US" altLang="zh-TW" sz="2000" dirty="0" smtClean="0"/>
                  <a:t>)</a:t>
                </a:r>
              </a:p>
              <a:p>
                <a:endParaRPr lang="en-US" altLang="zh-TW" sz="2000" dirty="0"/>
              </a:p>
              <a:p>
                <a:r>
                  <a:rPr lang="en-US" altLang="zh-TW" sz="2000" dirty="0"/>
                  <a:t>The even Zernike polynomials </a:t>
                </a:r>
                <a:endParaRPr lang="en-US" altLang="zh-TW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000" dirty="0"/>
              </a:p>
              <a:p>
                <a:r>
                  <a:rPr lang="en-US" altLang="zh-TW" sz="2000" dirty="0"/>
                  <a:t>the odd Zernike polynomials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TW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67" y="1027906"/>
                <a:ext cx="5840133" cy="2062103"/>
              </a:xfrm>
              <a:prstGeom prst="rect">
                <a:avLst/>
              </a:prstGeom>
              <a:blipFill>
                <a:blip r:embed="rId3"/>
                <a:stretch>
                  <a:fillRect l="-1043" t="-3254" b="-8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513668" y="3837493"/>
                <a:ext cx="5840132" cy="302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 smtClean="0"/>
                  <a:t>Generalized Zernike polynomials (</a:t>
                </a:r>
                <a:r>
                  <a:rPr lang="en-US" altLang="zh-TW" sz="2800" dirty="0" smtClean="0"/>
                  <a:t>3D</a:t>
                </a:r>
                <a:r>
                  <a:rPr lang="en-US" altLang="zh-TW" sz="2000" dirty="0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r>
                  <a:rPr lang="zh-TW" altLang="en-US" sz="2000" dirty="0" smtClean="0"/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TW" altLang="en-US" sz="2000" dirty="0" smtClean="0"/>
                  <a:t>也有如在</a:t>
                </a:r>
                <a:r>
                  <a:rPr lang="en-US" altLang="zh-TW" sz="2000" dirty="0" smtClean="0"/>
                  <a:t>2D</a:t>
                </a:r>
                <a:r>
                  <a:rPr lang="zh-TW" altLang="en-US" sz="2000" dirty="0" smtClean="0"/>
                  <a:t>時的奇偶之分</a:t>
                </a:r>
                <a:endParaRPr lang="en-US" altLang="zh-TW" sz="2000" dirty="0" smtClean="0"/>
              </a:p>
              <a:p>
                <a:endParaRPr lang="en-US" altLang="zh-TW" sz="20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: the 3D coordinate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000" dirty="0" smtClean="0"/>
                  <a:t>: polar angle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sz="2000" dirty="0" smtClean="0"/>
                  <a:t>: azimuthal angle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 smtClean="0"/>
                  <a:t>: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the radial component of </a:t>
                </a:r>
                <a:r>
                  <a:rPr lang="en-US" altLang="zh-TW" sz="2000" dirty="0"/>
                  <a:t>the 3D </a:t>
                </a:r>
                <a:r>
                  <a:rPr lang="en-US" altLang="zh-TW" sz="2000" dirty="0" smtClean="0"/>
                  <a:t>coordinate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US" altLang="zh-TW" sz="20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 smtClean="0"/>
                  <a:t>: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the spherical frequency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68" y="3837493"/>
                <a:ext cx="5840132" cy="3020507"/>
              </a:xfrm>
              <a:prstGeom prst="rect">
                <a:avLst/>
              </a:prstGeom>
              <a:blipFill>
                <a:blip r:embed="rId4"/>
                <a:stretch>
                  <a:fillRect l="-1043" t="-2222" b="-2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8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77008"/>
                <a:ext cx="10515600" cy="54999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: 3D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coordinate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TW" dirty="0"/>
                  <a:t>)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endParaRPr lang="en-US" altLang="zh-TW" i="1" dirty="0" smtClean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</a:t>
                </a:r>
                <a:r>
                  <a:rPr lang="en-US" altLang="zh-TW" b="1" dirty="0"/>
                  <a:t>spherical </a:t>
                </a:r>
                <a:r>
                  <a:rPr lang="en-US" altLang="zh-TW" b="1" dirty="0" smtClean="0"/>
                  <a:t>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: polar angle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dirty="0"/>
                  <a:t>: azimuthal </a:t>
                </a:r>
                <a:r>
                  <a:rPr lang="en-US" altLang="zh-TW" dirty="0" smtClean="0"/>
                  <a:t>angle</a:t>
                </a:r>
                <a:endParaRPr lang="en-US" altLang="zh-TW" b="1" dirty="0" smtClean="0"/>
              </a:p>
              <a:p>
                <a:pPr lvl="1"/>
                <a:endParaRPr lang="zh-TW" altLang="en-US" b="1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77008"/>
                <a:ext cx="10515600" cy="5499955"/>
              </a:xfrm>
              <a:blipFill>
                <a:blip r:embed="rId2"/>
                <a:stretch>
                  <a:fillRect t="-1885" b="-15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36" y="3336192"/>
            <a:ext cx="3808164" cy="35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964" y="0"/>
            <a:ext cx="2000596" cy="26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Zernike </a:t>
            </a:r>
            <a:r>
              <a:rPr lang="en-US" altLang="zh-TW" dirty="0" smtClean="0"/>
              <a:t>polynomials (basis)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83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kmIEqFkK9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51530" y="673386"/>
            <a:ext cx="7888940" cy="44375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55077" y="5530363"/>
            <a:ext cx="100818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30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different </a:t>
            </a:r>
            <a:r>
              <a:rPr lang="en-US" altLang="zh-TW" sz="2800" dirty="0"/>
              <a:t>models</a:t>
            </a:r>
            <a:r>
              <a:rPr lang="en-US" altLang="zh-TW" dirty="0"/>
              <a:t> along an open–closed transition of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mammalian </a:t>
            </a:r>
            <a:r>
              <a:rPr lang="en-US" altLang="zh-TW" dirty="0"/>
              <a:t>chaperonin CCT complex between two </a:t>
            </a:r>
            <a:r>
              <a:rPr lang="en-US" altLang="zh-TW" dirty="0" smtClean="0"/>
              <a:t>atomic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models </a:t>
            </a:r>
            <a:r>
              <a:rPr lang="en-US" altLang="zh-TW" dirty="0"/>
              <a:t>derived from a previous </a:t>
            </a:r>
            <a:r>
              <a:rPr lang="en-US" altLang="zh-TW" dirty="0" err="1"/>
              <a:t>cryo</a:t>
            </a:r>
            <a:r>
              <a:rPr lang="en-US" altLang="zh-TW" dirty="0"/>
              <a:t>-EM study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1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sSubSup>
                        <m:sSub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box>
                                      <m:box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box>
                                      <m:box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TW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TW" sz="24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d>
                                        <m:r>
                                          <a:rPr lang="zh-TW" alt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741" cy="30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9228305" y="0"/>
                <a:ext cx="2963695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305" y="0"/>
                <a:ext cx="2963695" cy="400944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7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75"/>
            <a:ext cx="12192000" cy="5370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3437" y="2638406"/>
                <a:ext cx="321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37" y="2638406"/>
                <a:ext cx="3218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43631" y="2021461"/>
                <a:ext cx="440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31" y="2021461"/>
                <a:ext cx="4403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9228305" y="0"/>
                <a:ext cx="2963695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305" y="0"/>
                <a:ext cx="2963695" cy="400944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65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1/1c/Sphericalfunctions.svg/1280px-Spherical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001"/>
            <a:ext cx="8933761" cy="625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5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1/12/Rotating_spherical_harmonic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268" y="2076688"/>
            <a:ext cx="3403732" cy="34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693" y="68478"/>
            <a:ext cx="2525616" cy="233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691" y="1506022"/>
                <a:ext cx="321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1" y="1506022"/>
                <a:ext cx="3218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788268" y="6439297"/>
                <a:ext cx="440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268" y="6439297"/>
                <a:ext cx="4403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0" y="0"/>
                <a:ext cx="2963695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2963695" cy="400944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228305" y="0"/>
                <a:ext cx="2963695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bSup>
                        <m:sSubSup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305" y="0"/>
                <a:ext cx="2963695" cy="400944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5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6" y="1114425"/>
            <a:ext cx="8886825" cy="5743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90" y="1114425"/>
            <a:ext cx="1279121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90" y="4946458"/>
            <a:ext cx="1279121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975" y="4982457"/>
            <a:ext cx="1269818" cy="172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511" y="1150425"/>
            <a:ext cx="1344747" cy="172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678" y="3030441"/>
            <a:ext cx="1404545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l="3741"/>
          <a:stretch/>
        </p:blipFill>
        <p:spPr>
          <a:xfrm>
            <a:off x="10894710" y="3066441"/>
            <a:ext cx="1297290" cy="1728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72246" y="83959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962622" y="301019"/>
                <a:ext cx="4241161" cy="503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622" y="301019"/>
                <a:ext cx="4241161" cy="503792"/>
              </a:xfrm>
              <a:prstGeom prst="rect">
                <a:avLst/>
              </a:prstGeom>
              <a:blipFill>
                <a:blip r:embed="rId8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962622" y="8395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0077" y="1070429"/>
            <a:ext cx="71198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862693" y="607679"/>
                <a:ext cx="356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693" y="607679"/>
                <a:ext cx="3564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9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8013469" cy="54999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: 3D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coordinate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TW" dirty="0"/>
                  <a:t>)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8013469" cy="5499955"/>
              </a:xfrm>
              <a:blipFill>
                <a:blip r:embed="rId2"/>
                <a:stretch>
                  <a:fillRect t="-18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4/4f/3D_Spherical.svg/1024px-3D_Spherica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683" y="3923607"/>
            <a:ext cx="2921305" cy="27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" y="2987745"/>
            <a:ext cx="7124008" cy="387025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385753" y="1455133"/>
            <a:ext cx="415636" cy="34913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937165" y="1455133"/>
            <a:ext cx="415636" cy="34913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073" y="476681"/>
            <a:ext cx="2000596" cy="26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5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: </a:t>
                </a:r>
                <a:r>
                  <a:rPr lang="en-US" altLang="zh-TW" dirty="0"/>
                  <a:t>conformations of a given molecule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/>
                  <a:t>如何求取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 smtClean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/>
                  <a:t>如何求</a:t>
                </a:r>
                <a:r>
                  <a:rPr lang="zh-TW" altLang="en-US" dirty="0" smtClean="0"/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 smtClean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950839" y="3608081"/>
                <a:ext cx="4241161" cy="503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sz="24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839" y="3608081"/>
                <a:ext cx="4241161" cy="50379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073" y="476681"/>
            <a:ext cx="2000596" cy="26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1" y="1579416"/>
            <a:ext cx="10858500" cy="4143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81442" y="2401936"/>
                <a:ext cx="683136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2" y="2401936"/>
                <a:ext cx="683136" cy="39158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713722" y="5755988"/>
                <a:ext cx="418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22" y="5755988"/>
                <a:ext cx="41857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203495" y="4923513"/>
                <a:ext cx="3785011" cy="2100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95" y="4923513"/>
                <a:ext cx="3785011" cy="21008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6076605" cy="19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0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124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Rotation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692" y="658726"/>
            <a:ext cx="4228937" cy="21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450058" y="3011584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58" y="3011584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855206" y="3011584"/>
                <a:ext cx="425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06" y="3011584"/>
                <a:ext cx="4251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815863" y="3196250"/>
            <a:ext cx="2039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3830852" y="3272331"/>
                <a:ext cx="41008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TW" dirty="0" smtClean="0"/>
                  <a:t>the appropriate unitary rotation matrix</a:t>
                </a:r>
                <a:endParaRPr lang="zh-TW" altLang="en-US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52" y="3272331"/>
                <a:ext cx="4100803" cy="646331"/>
              </a:xfrm>
              <a:prstGeom prst="rect">
                <a:avLst/>
              </a:prstGeom>
              <a:blipFill>
                <a:blip r:embed="rId5"/>
                <a:stretch>
                  <a:fillRect r="-594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132859" y="4198199"/>
                <a:ext cx="181979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859" y="4198199"/>
                <a:ext cx="1819793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6731445" y="4198199"/>
                <a:ext cx="1938416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445" y="4198199"/>
                <a:ext cx="1938416" cy="39158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817867" y="4734647"/>
                <a:ext cx="4134785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67" y="4734647"/>
                <a:ext cx="4134785" cy="11269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731445" y="4734647"/>
                <a:ext cx="483055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445" y="4734647"/>
                <a:ext cx="4830553" cy="1126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6731445" y="6059763"/>
                <a:ext cx="2335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445" y="6059763"/>
                <a:ext cx="2335126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863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: </a:t>
                </a:r>
                <a:r>
                  <a:rPr lang="en-US" altLang="zh-TW" dirty="0"/>
                  <a:t>conformations of a given molecule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如何</a:t>
                </a:r>
                <a:r>
                  <a:rPr lang="zh-TW" altLang="en-US" dirty="0"/>
                  <a:t>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 smtClean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950839" y="3608081"/>
                <a:ext cx="4241161" cy="503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sz="24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839" y="3608081"/>
                <a:ext cx="4241161" cy="50379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073" y="476681"/>
            <a:ext cx="2000596" cy="26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 anchor="t">
            <a:normAutofit/>
          </a:bodyPr>
          <a:lstStyle/>
          <a:p>
            <a:r>
              <a:rPr lang="en-US" altLang="zh-TW" sz="4400" dirty="0" smtClean="0"/>
              <a:t>Q:</a:t>
            </a:r>
            <a:br>
              <a:rPr lang="en-US" altLang="zh-TW" sz="4400" dirty="0" smtClean="0"/>
            </a:br>
            <a:r>
              <a:rPr lang="zh-TW" altLang="en-US" sz="4400" dirty="0" smtClean="0"/>
              <a:t>如果已有</a:t>
            </a:r>
            <a:r>
              <a:rPr lang="en-US" altLang="zh-TW" sz="4400" dirty="0" smtClean="0"/>
              <a:t>30</a:t>
            </a:r>
            <a:r>
              <a:rPr lang="zh-TW" altLang="en-US" sz="4400" dirty="0" smtClean="0"/>
              <a:t>個</a:t>
            </a:r>
            <a:r>
              <a:rPr lang="en-US" altLang="zh-TW" sz="4400" dirty="0" smtClean="0"/>
              <a:t>structure maps</a:t>
            </a:r>
            <a:br>
              <a:rPr lang="en-US" altLang="zh-TW" sz="4400" dirty="0" smtClean="0"/>
            </a:br>
            <a:r>
              <a:rPr lang="en-US" altLang="zh-TW" sz="4400" dirty="0" smtClean="0"/>
              <a:t>(3D conformations)</a:t>
            </a:r>
            <a:br>
              <a:rPr lang="en-US" altLang="zh-TW" sz="4400" dirty="0" smtClean="0"/>
            </a:br>
            <a:r>
              <a:rPr lang="zh-TW" altLang="en-US" sz="4400" dirty="0" smtClean="0"/>
              <a:t>要如何知道他們之間的動態過程</a:t>
            </a:r>
            <a:r>
              <a:rPr lang="en-US" altLang="zh-TW" sz="4400" dirty="0" smtClean="0"/>
              <a:t>?</a:t>
            </a:r>
            <a:endParaRPr lang="zh-TW" altLang="en-US" sz="4400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838200" y="342900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Ans</a:t>
            </a:r>
            <a:r>
              <a:rPr lang="en-US" altLang="zh-TW" sz="4400" dirty="0" smtClean="0"/>
              <a:t>: MDS</a:t>
            </a:r>
          </a:p>
          <a:p>
            <a:r>
              <a:rPr lang="en-US" altLang="zh-TW" sz="4400" dirty="0" smtClean="0"/>
              <a:t>(Multidimensional Scaling)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962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1850" y="756458"/>
            <a:ext cx="10515600" cy="3806017"/>
          </a:xfrm>
        </p:spPr>
        <p:txBody>
          <a:bodyPr/>
          <a:lstStyle/>
          <a:p>
            <a:r>
              <a:rPr lang="en-US" altLang="zh-TW" dirty="0" smtClean="0"/>
              <a:t>Q:</a:t>
            </a:r>
            <a:br>
              <a:rPr lang="en-US" altLang="zh-TW" dirty="0" smtClean="0"/>
            </a:br>
            <a:r>
              <a:rPr lang="zh-TW" altLang="en-US" dirty="0"/>
              <a:t>　</a:t>
            </a:r>
            <a:r>
              <a:rPr lang="en-US" altLang="zh-TW" dirty="0" smtClean="0"/>
              <a:t>PCA</a:t>
            </a:r>
            <a:r>
              <a:rPr lang="zh-TW" altLang="en-US" dirty="0" smtClean="0"/>
              <a:t>的系統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　跟</a:t>
            </a:r>
            <a:r>
              <a:rPr lang="en-US" altLang="zh-TW" dirty="0"/>
              <a:t>Zernike </a:t>
            </a:r>
            <a:r>
              <a:rPr lang="en-US" altLang="zh-TW" dirty="0" smtClean="0"/>
              <a:t>polynomials</a:t>
            </a:r>
            <a:r>
              <a:rPr lang="zh-TW" altLang="en-US" dirty="0"/>
              <a:t>的系統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　有</a:t>
            </a:r>
            <a:r>
              <a:rPr lang="zh-TW" altLang="en-US" dirty="0"/>
              <a:t>什麼</a:t>
            </a:r>
            <a:r>
              <a:rPr lang="zh-TW" altLang="en-US" dirty="0" smtClean="0"/>
              <a:t>不一樣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54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Distances</a:t>
            </a:r>
            <a:r>
              <a:rPr lang="en-US" altLang="zh-TW" dirty="0"/>
              <a:t> between a set of </a:t>
            </a:r>
            <a:r>
              <a:rPr lang="en-US" altLang="zh-TW" dirty="0" smtClean="0"/>
              <a:t>maps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Generalized Zernike polynomials </a:t>
                </a:r>
                <a:r>
                  <a:rPr lang="en-US" altLang="zh-TW" sz="20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sz="2000" dirty="0">
                    <a:solidFill>
                      <a:schemeClr val="accent5">
                        <a:lumMod val="75000"/>
                      </a:schemeClr>
                    </a:solidFill>
                  </a:rPr>
                  <a:t>: has Zernike polynomials basis)</a:t>
                </a:r>
                <a:endParaRPr lang="en-US" altLang="zh-TW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方法一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r>
                  <a:rPr lang="zh-TW" altLang="en-US" dirty="0"/>
                  <a:t>方法</a:t>
                </a:r>
                <a:r>
                  <a:rPr lang="zh-TW" altLang="en-US" dirty="0" smtClean="0"/>
                  <a:t>二 </a:t>
                </a:r>
                <a:r>
                  <a:rPr lang="en-US" altLang="zh-TW" dirty="0" smtClean="0"/>
                  <a:t>(correlation)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{"/>
                          <m:endChr m:val="}"/>
                          <m:ctrlPr>
                            <a:rPr lang="el-GR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7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MDS </a:t>
            </a:r>
            <a:r>
              <a:rPr lang="en-US" altLang="zh-TW" dirty="0" smtClean="0"/>
              <a:t>Results (1)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403"/>
            <a:ext cx="5679706" cy="4405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93" y="2286000"/>
            <a:ext cx="4852007" cy="3906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82612" y="1467121"/>
                <a:ext cx="2925609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12" y="1467121"/>
                <a:ext cx="2925609" cy="818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87138" y="1690688"/>
                <a:ext cx="43037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{"/>
                          <m:endChr m:val="}"/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38" y="1690688"/>
                <a:ext cx="4303742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MDS </a:t>
            </a:r>
            <a:r>
              <a:rPr lang="en-US" altLang="zh-TW" dirty="0" smtClean="0"/>
              <a:t>Results (2)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82612" y="1467121"/>
                <a:ext cx="2925609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12" y="1467121"/>
                <a:ext cx="2925609" cy="8188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87138" y="1690688"/>
                <a:ext cx="4400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{"/>
                          <m:endChr m:val="}"/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38" y="1690688"/>
                <a:ext cx="44005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05" y="2060020"/>
            <a:ext cx="5019675" cy="44481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2069545"/>
            <a:ext cx="50768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3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標題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4400" dirty="0" smtClean="0"/>
                  <a:t>Q:</a:t>
                </a:r>
                <a:br>
                  <a:rPr lang="en-US" altLang="zh-TW" sz="4400" dirty="0" smtClean="0"/>
                </a:br>
                <a:r>
                  <a:rPr lang="zh-TW" altLang="en-US" sz="4400" dirty="0"/>
                  <a:t>是否可以</a:t>
                </a:r>
                <a:r>
                  <a:rPr lang="zh-TW" altLang="en-US" sz="4400" dirty="0" smtClean="0"/>
                  <a:t>嘗試取得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4400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4400" dirty="0" smtClean="0"/>
                  <a:t>所做出的</a:t>
                </a:r>
                <a:r>
                  <a:rPr lang="en-US" altLang="zh-TW" sz="4400" dirty="0" smtClean="0"/>
                  <a:t/>
                </a:r>
                <a:br>
                  <a:rPr lang="en-US" altLang="zh-TW" sz="4400" dirty="0" smtClean="0"/>
                </a:br>
                <a:r>
                  <a:rPr lang="en-US" altLang="zh-TW" sz="4400" dirty="0" smtClean="0"/>
                  <a:t>MDS</a:t>
                </a:r>
                <a:r>
                  <a:rPr lang="zh-TW" altLang="en-US" sz="4400" dirty="0" smtClean="0"/>
                  <a:t> </a:t>
                </a:r>
                <a:r>
                  <a:rPr lang="en-US" altLang="zh-TW" sz="4400" dirty="0"/>
                  <a:t>consensus mapping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4" name="標題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9" b="-104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3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consensus 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8000"/>
            <a:ext cx="3688278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515" y="2286413"/>
            <a:ext cx="5608258" cy="44221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65423" y="1803884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consensus mapping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consensus 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2" y="2598897"/>
                <a:ext cx="47743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0" y="5213811"/>
                <a:ext cx="4827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165423" y="1803884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consensus mapping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29" y="1523563"/>
            <a:ext cx="2843769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029" y="4138477"/>
            <a:ext cx="2882318" cy="25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243" y="1803884"/>
            <a:ext cx="5608800" cy="4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consensus mapping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TW" altLang="en-US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做出的</a:t>
                </a:r>
                <a:r>
                  <a:rPr lang="en-US" altLang="zh-TW" dirty="0" smtClean="0"/>
                  <a:t>MDS</a:t>
                </a:r>
                <a:r>
                  <a:rPr lang="zh-TW" altLang="en-US" dirty="0" smtClean="0"/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/>
                  <a:t>做出的</a:t>
                </a:r>
                <a:r>
                  <a:rPr lang="en-US" altLang="zh-TW" dirty="0"/>
                  <a:t>MDS</a:t>
                </a:r>
                <a:r>
                  <a:rPr lang="zh-TW" altLang="en-US" dirty="0"/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zh-TW" altLang="en-US" dirty="0"/>
                  <a:t>如何整合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We take one of the mappings as reference (for instance</a:t>
                </a:r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dirty="0"/>
                  <a:t>We look for the affine </a:t>
                </a:r>
                <a:r>
                  <a:rPr lang="en-US" altLang="zh-TW" dirty="0" smtClean="0"/>
                  <a:t>transformation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zh-TW" dirty="0"/>
                  <a:t>The consensus </a:t>
                </a:r>
                <a:r>
                  <a:rPr lang="en-US" altLang="zh-TW" dirty="0" smtClean="0"/>
                  <a:t>mapping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TW" alt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TW" altLang="en-US" dirty="0" smtClean="0"/>
                  <a:t>的求法</a:t>
                </a:r>
                <a:r>
                  <a:rPr lang="en-US" altLang="zh-TW" dirty="0" smtClean="0"/>
                  <a:t>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b="1" i="1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Major </a:t>
            </a:r>
            <a:r>
              <a:rPr lang="en-US" altLang="zh-TW" dirty="0"/>
              <a:t>contributions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 development of an automatic algorithm to </a:t>
            </a:r>
            <a:r>
              <a:rPr lang="en-US" altLang="zh-TW" dirty="0" smtClean="0"/>
              <a:t>analyses </a:t>
            </a:r>
            <a:r>
              <a:rPr lang="en-US" altLang="zh-TW" dirty="0"/>
              <a:t>continuous heterogeneity of macromolecules through </a:t>
            </a:r>
            <a:r>
              <a:rPr lang="en-US" altLang="zh-TW" dirty="0" err="1"/>
              <a:t>cryo</a:t>
            </a:r>
            <a:r>
              <a:rPr lang="en-US" altLang="zh-TW" dirty="0"/>
              <a:t>-EM maps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Representation of the strain and rotation components defining a transition between two different conformational states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Representation of a series of conformations in a structure mapping and consensus of different mappings defined by different comparison metrics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A methodology to compare </a:t>
            </a:r>
            <a:r>
              <a:rPr lang="en-US" altLang="zh-TW" dirty="0" err="1"/>
              <a:t>cryo</a:t>
            </a:r>
            <a:r>
              <a:rPr lang="en-US" altLang="zh-TW" dirty="0"/>
              <a:t>-EM maps with simulated data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 application of deformation fields to atomic structures to predict different conformations given by a series of </a:t>
            </a:r>
            <a:r>
              <a:rPr lang="en-US" altLang="zh-TW" dirty="0" err="1"/>
              <a:t>cryo</a:t>
            </a:r>
            <a:r>
              <a:rPr lang="en-US" altLang="zh-TW" dirty="0"/>
              <a:t>-EM maps.</a:t>
            </a:r>
          </a:p>
        </p:txBody>
      </p:sp>
    </p:spTree>
    <p:extLst>
      <p:ext uri="{BB962C8B-B14F-4D97-AF65-F5344CB8AC3E}">
        <p14:creationId xmlns:p14="http://schemas.microsoft.com/office/powerpoint/2010/main" val="181944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7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572000" y="1840395"/>
                <a:ext cx="5447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計算 </a:t>
                </a:r>
                <a:r>
                  <a:rPr lang="en-US" altLang="zh-TW" dirty="0"/>
                  <a:t>3D conformations</a:t>
                </a:r>
                <a:r>
                  <a:rPr lang="zh-TW" altLang="en-US" dirty="0" smtClean="0"/>
                  <a:t> 的</a:t>
                </a:r>
                <a:r>
                  <a:rPr lang="zh-TW" altLang="en-US" dirty="0"/>
                  <a:t>的</a:t>
                </a:r>
                <a:r>
                  <a:rPr lang="en-US" altLang="zh-TW" dirty="0"/>
                  <a:t>similarity matrix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40395"/>
                <a:ext cx="5447517" cy="369332"/>
              </a:xfrm>
              <a:prstGeom prst="rect">
                <a:avLst/>
              </a:prstGeom>
              <a:blipFill>
                <a:blip r:embed="rId2"/>
                <a:stretch>
                  <a:fillRect l="-895" t="-10000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>
            <a:stCxn id="4" idx="3"/>
            <a:endCxn id="5" idx="1"/>
          </p:cNvCxnSpPr>
          <p:nvPr/>
        </p:nvCxnSpPr>
        <p:spPr>
          <a:xfrm flipV="1">
            <a:off x="3856776" y="2025061"/>
            <a:ext cx="71522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56776" y="4648334"/>
                <a:ext cx="33212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計算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TW" altLang="en-US" dirty="0"/>
                  <a:t>的</a:t>
                </a:r>
                <a:r>
                  <a:rPr lang="en-US" altLang="zh-TW" dirty="0"/>
                  <a:t>distance matrix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776" y="4648334"/>
                <a:ext cx="3321294" cy="369332"/>
              </a:xfrm>
              <a:prstGeom prst="rect">
                <a:avLst/>
              </a:prstGeom>
              <a:blipFill>
                <a:blip r:embed="rId3"/>
                <a:stretch>
                  <a:fillRect l="-1651" t="-10000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>
            <a:stCxn id="8" idx="1"/>
            <a:endCxn id="9" idx="3"/>
          </p:cNvCxnSpPr>
          <p:nvPr/>
        </p:nvCxnSpPr>
        <p:spPr>
          <a:xfrm flipH="1">
            <a:off x="7333497" y="4833000"/>
            <a:ext cx="7896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3244364"/>
                <a:ext cx="3031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最佳的轉換函數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44364"/>
                <a:ext cx="3031984" cy="369332"/>
              </a:xfrm>
              <a:prstGeom prst="rect">
                <a:avLst/>
              </a:prstGeom>
              <a:blipFill>
                <a:blip r:embed="rId4"/>
                <a:stretch>
                  <a:fillRect l="-1610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endCxn id="14" idx="0"/>
          </p:cNvCxnSpPr>
          <p:nvPr/>
        </p:nvCxnSpPr>
        <p:spPr>
          <a:xfrm>
            <a:off x="6087992" y="2209727"/>
            <a:ext cx="0" cy="10346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14" idx="2"/>
          </p:cNvCxnSpPr>
          <p:nvPr/>
        </p:nvCxnSpPr>
        <p:spPr>
          <a:xfrm flipV="1">
            <a:off x="6087992" y="3613696"/>
            <a:ext cx="0" cy="103463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856776" y="501766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(</a:t>
            </a:r>
            <a:r>
              <a:rPr lang="zh-TW" altLang="en-US" dirty="0" smtClean="0">
                <a:solidFill>
                  <a:srgbClr val="0000FF"/>
                </a:solidFill>
              </a:rPr>
              <a:t>初始值可用</a:t>
            </a:r>
            <a:r>
              <a:rPr lang="en-US" altLang="zh-TW" dirty="0" smtClean="0">
                <a:solidFill>
                  <a:srgbClr val="0000FF"/>
                </a:solidFill>
              </a:rPr>
              <a:t>PCA)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6" y="1485061"/>
            <a:ext cx="922500" cy="10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341" y="1485061"/>
            <a:ext cx="878878" cy="108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57368" y="18403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078" y="3393000"/>
            <a:ext cx="3781922" cy="28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0413" y="2663669"/>
            <a:ext cx="214191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581257" y="3244364"/>
                <a:ext cx="543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257" y="3244364"/>
                <a:ext cx="5436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001390" y="4463668"/>
                <a:ext cx="559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390" y="4463668"/>
                <a:ext cx="55996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909131" y="2675428"/>
                <a:ext cx="1503873" cy="384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131" y="2675428"/>
                <a:ext cx="1503873" cy="384272"/>
              </a:xfrm>
              <a:prstGeom prst="rect">
                <a:avLst/>
              </a:prstGeom>
              <a:blipFill>
                <a:blip r:embed="rId11"/>
                <a:stretch>
                  <a:fillRect t="-6349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1470" y="1005663"/>
                <a:ext cx="488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0" y="1005663"/>
                <a:ext cx="4889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869775" y="1010408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75" y="1010408"/>
                <a:ext cx="592085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315358" y="1212661"/>
                <a:ext cx="1768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358" y="1212661"/>
                <a:ext cx="17684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8620" y="5017666"/>
                <a:ext cx="3490443" cy="1049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i="1" smtClean="0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TW" altLang="en-US" i="1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zh-TW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TW" altLang="en-U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zh-TW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𝑟𝑠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20" y="5017666"/>
                <a:ext cx="3490443" cy="10499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標題 1"/>
          <p:cNvSpPr txBox="1">
            <a:spLocks/>
          </p:cNvSpPr>
          <p:nvPr/>
        </p:nvSpPr>
        <p:spPr>
          <a:xfrm>
            <a:off x="179226" y="191722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smtClean="0">
                <a:solidFill>
                  <a:srgbClr val="FF0000"/>
                </a:solidFill>
              </a:rPr>
              <a:t>M</a:t>
            </a:r>
            <a:r>
              <a:rPr lang="en-US" altLang="zh-TW" sz="5400" smtClean="0"/>
              <a:t>ulti</a:t>
            </a:r>
            <a:r>
              <a:rPr lang="en-US" altLang="zh-TW" sz="5400" smtClean="0">
                <a:solidFill>
                  <a:srgbClr val="FF0000"/>
                </a:solidFill>
              </a:rPr>
              <a:t>D</a:t>
            </a:r>
            <a:r>
              <a:rPr lang="en-US" altLang="zh-TW" sz="5400" smtClean="0"/>
              <a:t>imensional </a:t>
            </a:r>
            <a:r>
              <a:rPr lang="en-US" altLang="zh-TW" sz="5400" smtClean="0">
                <a:solidFill>
                  <a:srgbClr val="FF0000"/>
                </a:solidFill>
              </a:rPr>
              <a:t>S</a:t>
            </a:r>
            <a:r>
              <a:rPr lang="en-US" altLang="zh-TW" sz="5400" smtClean="0"/>
              <a:t>caling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627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16" y="1"/>
            <a:ext cx="8137584" cy="35661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0000FF"/>
                    </a:solidFill>
                  </a:rPr>
                  <a:t>Determining structural deformations</a:t>
                </a:r>
              </a:p>
              <a:p>
                <a:pPr lvl="1"/>
                <a:r>
                  <a:rPr lang="en-US" altLang="zh-TW" dirty="0" smtClean="0"/>
                  <a:t>Generalized Zernike polynomials</a:t>
                </a:r>
              </a:p>
              <a:p>
                <a:pPr lvl="1"/>
                <a:r>
                  <a:rPr lang="en-US" altLang="zh-TW" dirty="0" smtClean="0"/>
                  <a:t>PCA</a:t>
                </a:r>
              </a:p>
              <a:p>
                <a:pPr lvl="1"/>
                <a:r>
                  <a:rPr lang="en-US" altLang="zh-TW" dirty="0" smtClean="0"/>
                  <a:t>Pseudo-atom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Distances</a:t>
                </a:r>
                <a:r>
                  <a:rPr lang="en-US" altLang="zh-TW" dirty="0" smtClean="0"/>
                  <a:t> between a set of maps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MDS Results</a:t>
                </a:r>
              </a:p>
              <a:p>
                <a:r>
                  <a:rPr lang="en-US" altLang="zh-TW" dirty="0" smtClean="0"/>
                  <a:t>The consensus mapping</a:t>
                </a:r>
              </a:p>
              <a:p>
                <a:r>
                  <a:rPr lang="en-US" altLang="zh-TW" dirty="0"/>
                  <a:t>Major contributions</a:t>
                </a:r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2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Determining structural deformations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 smtClean="0"/>
              <a:t>Notations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</m:oMath>
                </a14:m>
                <a:r>
                  <a:rPr lang="en-US" altLang="zh-TW" dirty="0"/>
                  <a:t>: conformations of a given </a:t>
                </a:r>
                <a:r>
                  <a:rPr lang="en-US" altLang="zh-TW" dirty="0" smtClean="0"/>
                  <a:t>molecule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/>
                  <a:t>: </a:t>
                </a:r>
                <a:r>
                  <a:rPr lang="en-US" altLang="zh-TW" dirty="0"/>
                  <a:t>3D </a:t>
                </a:r>
                <a:r>
                  <a:rPr lang="en-US" altLang="zh-TW" dirty="0" smtClean="0"/>
                  <a:t>coordinate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dirty="0" smtClean="0"/>
                  <a:t>)</a:t>
                </a:r>
                <a:endParaRPr lang="en-US" altLang="zh-TW" dirty="0"/>
              </a:p>
              <a:p>
                <a:r>
                  <a:rPr lang="zh-TW" altLang="en-US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2→1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pPr lvl="1"/>
                <a:r>
                  <a:rPr lang="en-US" altLang="zh-TW" dirty="0"/>
                  <a:t>Generalized Zernike </a:t>
                </a:r>
                <a:r>
                  <a:rPr lang="en-US" altLang="zh-TW" dirty="0" smtClean="0"/>
                  <a:t>polynomials </a:t>
                </a:r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: has Zernike polynomials basis)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PCA </a:t>
                </a:r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chemeClr val="accent5">
                        <a:lumMod val="75000"/>
                      </a:schemeClr>
                    </a:solidFill>
                  </a:rPr>
                  <a:t>: the </a:t>
                </a:r>
                <a:r>
                  <a:rPr lang="en-US" altLang="zh-TW" sz="1800" dirty="0" err="1">
                    <a:solidFill>
                      <a:schemeClr val="accent5">
                        <a:lumMod val="75000"/>
                      </a:schemeClr>
                    </a:solidFill>
                  </a:rPr>
                  <a:t>eigenvolumes</a:t>
                </a:r>
                <a:r>
                  <a:rPr lang="en-US" altLang="zh-TW" sz="1800" dirty="0">
                    <a:solidFill>
                      <a:schemeClr val="accent5">
                        <a:lumMod val="75000"/>
                      </a:schemeClr>
                    </a:solidFill>
                  </a:rPr>
                  <a:t> of the PCA decomposition)</a:t>
                </a:r>
                <a:endParaRPr lang="en-US" altLang="zh-TW" sz="1800" dirty="0" smtClean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Pseudo-atom </a:t>
                </a:r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TW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TW" sz="1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1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TW" sz="18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endParaRPr lang="en-US" altLang="zh-TW" sz="18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TW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1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35"/>
          <p:cNvSpPr>
            <a:spLocks noGrp="1"/>
          </p:cNvSpPr>
          <p:nvPr>
            <p:ph type="title"/>
          </p:nvPr>
        </p:nvSpPr>
        <p:spPr>
          <a:xfrm>
            <a:off x="0" y="-24581"/>
            <a:ext cx="10515600" cy="1325563"/>
          </a:xfrm>
        </p:spPr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895"/>
            <a:ext cx="12202738" cy="4178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0374283" y="952563"/>
                <a:ext cx="494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283" y="952563"/>
                <a:ext cx="4943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124988" y="952563"/>
                <a:ext cx="488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88" y="952563"/>
                <a:ext cx="4889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084320" y="952563"/>
                <a:ext cx="494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0" y="952563"/>
                <a:ext cx="4943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168342" y="952563"/>
                <a:ext cx="494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342" y="952563"/>
                <a:ext cx="494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80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35"/>
          <p:cNvSpPr>
            <a:spLocks noGrp="1"/>
          </p:cNvSpPr>
          <p:nvPr>
            <p:ph type="title"/>
          </p:nvPr>
        </p:nvSpPr>
        <p:spPr>
          <a:xfrm>
            <a:off x="0" y="-24581"/>
            <a:ext cx="10515600" cy="1325563"/>
          </a:xfrm>
        </p:spPr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895"/>
            <a:ext cx="12202738" cy="4178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0374283" y="952563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283" y="952563"/>
                <a:ext cx="91986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124988" y="952563"/>
                <a:ext cx="914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88" y="952563"/>
                <a:ext cx="91454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084320" y="952563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0" y="952563"/>
                <a:ext cx="91986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168342" y="952563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342" y="952563"/>
                <a:ext cx="91986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02549" y="5993141"/>
                <a:ext cx="1815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49" y="5993141"/>
                <a:ext cx="1815048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385753" y="1567987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</a:rPr>
              <a:t>.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385753" y="1891152"/>
                <a:ext cx="476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753" y="1891152"/>
                <a:ext cx="4763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367379" y="6444812"/>
                <a:ext cx="4989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TW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79" y="6444812"/>
                <a:ext cx="4989443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5456470" y="1650326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00B050"/>
                </a:solidFill>
              </a:rPr>
              <a:t>.</a:t>
            </a:r>
            <a:endParaRPr lang="zh-TW" altLang="en-US" sz="6000" dirty="0">
              <a:solidFill>
                <a:srgbClr val="00B05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564224" y="1691891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00B050"/>
                </a:solidFill>
              </a:rPr>
              <a:t>.</a:t>
            </a:r>
            <a:endParaRPr lang="zh-TW" altLang="en-US" sz="6000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1782065" y="1814079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00B050"/>
                </a:solidFill>
              </a:rPr>
              <a:t>.</a:t>
            </a:r>
            <a:endParaRPr lang="zh-TW" alt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2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35"/>
          <p:cNvSpPr>
            <a:spLocks noGrp="1"/>
          </p:cNvSpPr>
          <p:nvPr>
            <p:ph type="title"/>
          </p:nvPr>
        </p:nvSpPr>
        <p:spPr>
          <a:xfrm>
            <a:off x="0" y="-24581"/>
            <a:ext cx="10515600" cy="1325563"/>
          </a:xfrm>
        </p:spPr>
        <p:txBody>
          <a:bodyPr/>
          <a:lstStyle/>
          <a:p>
            <a:r>
              <a:rPr lang="en-US" altLang="zh-TW" dirty="0"/>
              <a:t>Generalized Zernike polynomials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895"/>
            <a:ext cx="12202738" cy="4178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0374283" y="952563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283" y="952563"/>
                <a:ext cx="91986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124988" y="952563"/>
                <a:ext cx="914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88" y="952563"/>
                <a:ext cx="91454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084320" y="952563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0" y="952563"/>
                <a:ext cx="91986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168342" y="952563"/>
                <a:ext cx="91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342" y="952563"/>
                <a:ext cx="91986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02549" y="5993141"/>
                <a:ext cx="1815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49" y="5993141"/>
                <a:ext cx="1815048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385753" y="1567987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</a:rPr>
              <a:t>.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385753" y="1891152"/>
                <a:ext cx="476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753" y="1891152"/>
                <a:ext cx="47634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403778" y="1567987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</a:rPr>
              <a:t>.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476753" y="1567987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</a:rPr>
              <a:t>.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637199" y="1567987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</a:rPr>
              <a:t>.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367379" y="6444812"/>
                <a:ext cx="4989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TW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79" y="6444812"/>
                <a:ext cx="4989443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5456470" y="1650326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00B050"/>
                </a:solidFill>
              </a:rPr>
              <a:t>.</a:t>
            </a:r>
            <a:endParaRPr lang="zh-TW" altLang="en-US" sz="6000" dirty="0">
              <a:solidFill>
                <a:srgbClr val="00B05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564224" y="1691891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00B050"/>
                </a:solidFill>
              </a:rPr>
              <a:t>.</a:t>
            </a:r>
            <a:endParaRPr lang="zh-TW" altLang="en-US" sz="6000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1782065" y="1814079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00B050"/>
                </a:solidFill>
              </a:rPr>
              <a:t>.</a:t>
            </a:r>
            <a:endParaRPr lang="zh-TW" altLang="en-US" sz="6000" dirty="0">
              <a:solidFill>
                <a:srgbClr val="00B05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8665266" y="2321910"/>
            <a:ext cx="87471" cy="14385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592291" y="2321910"/>
            <a:ext cx="52692" cy="719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1807004" y="2321911"/>
            <a:ext cx="188513" cy="26173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3856593" y="5541470"/>
                <a:ext cx="1158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593" y="5541470"/>
                <a:ext cx="1158714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6852485" y="5541470"/>
                <a:ext cx="1158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485" y="5541470"/>
                <a:ext cx="115871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0058426" y="5541470"/>
                <a:ext cx="1158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26" y="5541470"/>
                <a:ext cx="115871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5538519" y="1952578"/>
                <a:ext cx="503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519" y="1952578"/>
                <a:ext cx="503279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8704775" y="1988541"/>
                <a:ext cx="503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775" y="1988541"/>
                <a:ext cx="503278" cy="369332"/>
              </a:xfrm>
              <a:prstGeom prst="rect">
                <a:avLst/>
              </a:prstGeom>
              <a:blipFill>
                <a:blip r:embed="rId1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/>
              <p:cNvSpPr/>
              <p:nvPr/>
            </p:nvSpPr>
            <p:spPr>
              <a:xfrm>
                <a:off x="11803611" y="2024504"/>
                <a:ext cx="503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611" y="2024504"/>
                <a:ext cx="503278" cy="369332"/>
              </a:xfrm>
              <a:prstGeom prst="rect">
                <a:avLst/>
              </a:prstGeom>
              <a:blipFill>
                <a:blip r:embed="rId1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96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398</Words>
  <Application>Microsoft Office PowerPoint</Application>
  <PresentationFormat>寬螢幕</PresentationFormat>
  <Paragraphs>240</Paragraphs>
  <Slides>39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標楷體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Q: 如果已有30個structure maps (3D conformations) 要如何知道他們之間的動態過程?</vt:lpstr>
      <vt:lpstr>PowerPoint 簡報</vt:lpstr>
      <vt:lpstr>Outline</vt:lpstr>
      <vt:lpstr>Determining structural deformations Notations</vt:lpstr>
      <vt:lpstr>Generalized Zernike polynomials</vt:lpstr>
      <vt:lpstr>Generalized Zernike polynomials</vt:lpstr>
      <vt:lpstr>Generalized Zernike polynomials</vt:lpstr>
      <vt:lpstr>Generalized Zernike polynomials</vt:lpstr>
      <vt:lpstr>3D real-valued  generalized Zernike polynomials</vt:lpstr>
      <vt:lpstr>2D時，  Zernike與Fourier Transform的關係 </vt:lpstr>
      <vt:lpstr>PowerPoint 簡報</vt:lpstr>
      <vt:lpstr>PowerPoint 簡報</vt:lpstr>
      <vt:lpstr>Z_n^m (r,φ)={■8(-N_n^m R_n^m (r)  cos⁡(mφ)  ;for m≥0@-N_n^m R_n^|m|  (r)  sin⁡(mφ)  ;for m&lt;0)┤</vt:lpstr>
      <vt:lpstr>此篇用的是3D下的Zernike Generalized Zernike polynomials</vt:lpstr>
      <vt:lpstr>從2D到3D</vt:lpstr>
      <vt:lpstr>PowerPoint 簡報</vt:lpstr>
      <vt:lpstr>Zernike polynomials (basis)</vt:lpstr>
      <vt:lpstr>y_l^m (θ,φ)</vt:lpstr>
      <vt:lpstr>y_l^m (θ,φ) </vt:lpstr>
      <vt:lpstr>y_l^m (θ,φ) </vt:lpstr>
      <vt:lpstr>R ̅_(l,n)^1 (r)</vt:lpstr>
      <vt:lpstr>PowerPoint 簡報</vt:lpstr>
      <vt:lpstr>PowerPoint 簡報</vt:lpstr>
      <vt:lpstr>Generalized Zernike polynomials</vt:lpstr>
      <vt:lpstr>PowerPoint 簡報</vt:lpstr>
      <vt:lpstr>補充: Rotation</vt:lpstr>
      <vt:lpstr>Generalized Zernike polynomials</vt:lpstr>
      <vt:lpstr>Q: 　PCA的系統 　跟Zernike polynomials的系統 　有什麼不一樣?</vt:lpstr>
      <vt:lpstr>Distances between a set of maps</vt:lpstr>
      <vt:lpstr>MDS Results (1)</vt:lpstr>
      <vt:lpstr>MDS Results (2)</vt:lpstr>
      <vt:lpstr>Q: 是否可以嘗試取得d_1與d_2所做出的 MDS consensus mapping</vt:lpstr>
      <vt:lpstr>The consensus mapping (1)</vt:lpstr>
      <vt:lpstr>The consensus mapping (2)</vt:lpstr>
      <vt:lpstr>The consensus mapping</vt:lpstr>
      <vt:lpstr>Major contributions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月 瑯琊</dc:creator>
  <cp:lastModifiedBy>moonsita</cp:lastModifiedBy>
  <cp:revision>102</cp:revision>
  <dcterms:created xsi:type="dcterms:W3CDTF">2022-06-08T09:12:22Z</dcterms:created>
  <dcterms:modified xsi:type="dcterms:W3CDTF">2023-03-25T07:11:59Z</dcterms:modified>
</cp:coreProperties>
</file>